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63" r:id="rId9"/>
    <p:sldId id="258"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80" r:id="rId25"/>
    <p:sldId id="277" r:id="rId26"/>
    <p:sldId id="278" r:id="rId27"/>
    <p:sldId id="257" r:id="rId28"/>
    <p:sldId id="281" r:id="rId29"/>
    <p:sldId id="282" r:id="rId30"/>
    <p:sldId id="283" r:id="rId31"/>
    <p:sldId id="284" r:id="rId32"/>
    <p:sldId id="285" r:id="rId33"/>
    <p:sldId id="286" r:id="rId34"/>
    <p:sldId id="295" r:id="rId35"/>
    <p:sldId id="296"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18963F-5D1D-4EBA-84A8-A4AE57B5ED5E}"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8963F-5D1D-4EBA-84A8-A4AE57B5ED5E}"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8963F-5D1D-4EBA-84A8-A4AE57B5ED5E}"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23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47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17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03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8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027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862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5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8963F-5D1D-4EBA-84A8-A4AE57B5ED5E}"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03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146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061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4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75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093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445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312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425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18963F-5D1D-4EBA-84A8-A4AE57B5ED5E}"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290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659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001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96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18963F-5D1D-4EBA-84A8-A4AE57B5ED5E}"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18963F-5D1D-4EBA-84A8-A4AE57B5ED5E}" type="datetimeFigureOut">
              <a:rPr lang="en-US" smtClean="0"/>
              <a:pPr/>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18963F-5D1D-4EBA-84A8-A4AE57B5ED5E}" type="datetimeFigureOut">
              <a:rPr lang="en-US" smtClean="0"/>
              <a:pPr/>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8963F-5D1D-4EBA-84A8-A4AE57B5ED5E}" type="datetimeFigureOut">
              <a:rPr lang="en-US" smtClean="0"/>
              <a:pPr/>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8963F-5D1D-4EBA-84A8-A4AE57B5ED5E}"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8963F-5D1D-4EBA-84A8-A4AE57B5ED5E}"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62C7D-E68D-4EA9-B19B-D74E3EEC4D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8963F-5D1D-4EBA-84A8-A4AE57B5ED5E}" type="datetimeFigureOut">
              <a:rPr lang="en-US" smtClean="0"/>
              <a:pPr/>
              <a:t>6/7/2018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62C7D-E68D-4EA9-B19B-D74E3EEC4D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620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F96F-E4A3-42B1-B57A-128F1C48DB33}" type="datetimeFigureOut">
              <a:rPr lang="en-US" smtClean="0">
                <a:solidFill>
                  <a:prstClr val="black">
                    <a:tint val="75000"/>
                  </a:prstClr>
                </a:solidFill>
              </a:rPr>
              <a:pPr/>
              <a:t>6/7/2018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675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752600" y="1545641"/>
            <a:ext cx="6377049" cy="1141958"/>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 Quran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diturunkan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304800"/>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Lailatul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881250" y="3441124"/>
            <a:ext cx="6248400" cy="1236147"/>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Dilimpahkan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kurniaan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keistimewaan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seribu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ight Arrow 5"/>
          <p:cNvSpPr/>
          <p:nvPr/>
        </p:nvSpPr>
        <p:spPr>
          <a:xfrm>
            <a:off x="1219200" y="1580305"/>
            <a:ext cx="770546" cy="657961"/>
          </a:xfrm>
          <a:prstGeom prst="rightArrow">
            <a:avLst/>
          </a:prstGeom>
          <a:solidFill>
            <a:srgbClr val="FFFF00"/>
          </a:solidFill>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1371600" y="3906798"/>
            <a:ext cx="770546" cy="657961"/>
          </a:xfrm>
          <a:prstGeom prst="rightArrow">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3400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284202"/>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962400"/>
            <a:ext cx="8915400"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Apabila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masuknya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Ramadhan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berkatalah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Rasulullah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SAW;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ini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lebih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baik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seribu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dihalang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lailatul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qadar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dihalang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oleh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kebaikan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seluruhnya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Dan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terhalang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kebaikannya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kecuali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golongan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diharamkan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oleh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rahmatNya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p:txBody>
      </p:sp>
      <p:sp>
        <p:nvSpPr>
          <p:cNvPr id="5" name="Rectangle 4"/>
          <p:cNvSpPr/>
          <p:nvPr/>
        </p:nvSpPr>
        <p:spPr>
          <a:xfrm>
            <a:off x="268655" y="991612"/>
            <a:ext cx="8646745" cy="3046988"/>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دَخَلَ رَمَضَانُ فَقَالَ رَسُوْلُ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 وَسَلَّمَ إِنَّ هَذَا الشَّهْرَ قَدْ حَضَرَكُمْ وَفِيْهِ لَيْلَةٌ خَيْرٌ مِنْ أَلْفِ شَهْرٍ، مَنْ حُرِمَهَا فَقَدْ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حُرِمَ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الْخَيْرَ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يُحْرَمُ خَيْرَهَا إِلَّا مَحْرُوْمٌ</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3400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143000" y="1447800"/>
            <a:ext cx="5867400" cy="990600"/>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10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terakhir</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360402"/>
            <a:ext cx="8900886"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Rahsia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Kejadian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Lailatul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Qadar</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438400" y="2946883"/>
            <a:ext cx="5867400" cy="1015517"/>
          </a:xfrm>
          <a:prstGeom prst="roundRect">
            <a:avLst>
              <a:gd name="adj" fmla="val 19735"/>
            </a:avLst>
          </a:prstGeom>
          <a:ln/>
        </p:spPr>
        <p:style>
          <a:lnRef idx="1">
            <a:schemeClr val="accent5"/>
          </a:lnRef>
          <a:fillRef idx="2">
            <a:schemeClr val="accent5"/>
          </a:fillRef>
          <a:effectRef idx="1">
            <a:schemeClr val="accent5"/>
          </a:effectRef>
          <a:fontRef idx="minor">
            <a:schemeClr val="dk1"/>
          </a:fontRef>
        </p:style>
        <p:txBody>
          <a:bodyPr anchor="ctr"/>
          <a:lstStyle/>
          <a:p>
            <a:pPr indent="365125"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merahsiakan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kejadian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sebenar</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tepat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143000" y="4450275"/>
            <a:ext cx="5867400" cy="1036125"/>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Agar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berterusan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3400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360402"/>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Kata-kata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Saidatina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Aisyah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461808"/>
            <a:ext cx="89154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SAW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apabila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memasuki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10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terakhir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Ramadhan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menghidupkan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Mengejutkan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keluarganya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bersungungguh-sungguh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mengetatkan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ikatan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pinggangnya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p:txBody>
      </p:sp>
      <p:sp>
        <p:nvSpPr>
          <p:cNvPr id="5" name="Rectangle 4"/>
          <p:cNvSpPr/>
          <p:nvPr/>
        </p:nvSpPr>
        <p:spPr>
          <a:xfrm>
            <a:off x="268655" y="1718608"/>
            <a:ext cx="8646745"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كَانَ رَسُوْلُ اللهِ صلَّى اللهُ عَلَيْهِ وَسَلَّمَ،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دَخَلَ العَشْرُ، أَحْيَا اللَّيْلَ وَأَيْقَظَ أَهْلَهُ وَجَدَّ، وَشَدَّ الْمِئْزَرَ. </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3400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127337"/>
            <a:ext cx="8813405" cy="1015663"/>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Kesungguhan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46512" y="3234804"/>
            <a:ext cx="5687888" cy="103239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 ikutan kepada umat Islam dalam beribadah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990600" y="1862772"/>
            <a:ext cx="7543800"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maksum</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Isosceles Triangle 5"/>
          <p:cNvSpPr/>
          <p:nvPr/>
        </p:nvSpPr>
        <p:spPr>
          <a:xfrm rot="5400000">
            <a:off x="2476500" y="3363716"/>
            <a:ext cx="685800" cy="616992"/>
          </a:xfrm>
          <a:prstGeom prst="triangl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403400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77327" y="1143000"/>
            <a:ext cx="6629400" cy="1012879"/>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malam-malam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terakhir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304800"/>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10570" y="2505578"/>
            <a:ext cx="513977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
        <p:nvSpPr>
          <p:cNvPr id="6" name="Rectangle 5"/>
          <p:cNvSpPr/>
          <p:nvPr/>
        </p:nvSpPr>
        <p:spPr>
          <a:xfrm>
            <a:off x="110570" y="5036403"/>
            <a:ext cx="8915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beribadah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Lailatul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Qadar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penuh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keimanan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pengharapan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diampunkan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dosanya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terdahulu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p:txBody>
      </p:sp>
      <p:sp>
        <p:nvSpPr>
          <p:cNvPr id="7" name="Rectangle 6"/>
          <p:cNvSpPr/>
          <p:nvPr/>
        </p:nvSpPr>
        <p:spPr>
          <a:xfrm>
            <a:off x="268655" y="3002340"/>
            <a:ext cx="8646745"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قَامَ لَيْلَةَ القَدْرِ إيْمَانًا وَاحْتِسَابًا غُفِرَ لَهُ مَا تَقَدَّمَ مِنْ ذَنْبِه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2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بخارى)</a:t>
            </a:r>
            <a:endPar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5-Point Star 7"/>
          <p:cNvSpPr/>
          <p:nvPr/>
        </p:nvSpPr>
        <p:spPr>
          <a:xfrm>
            <a:off x="381000" y="1261781"/>
            <a:ext cx="799110" cy="775316"/>
          </a:xfrm>
          <a:prstGeom prst="star5">
            <a:avLst/>
          </a:prstGeom>
          <a:ln>
            <a:solidFill>
              <a:srgbClr val="00B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MY"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3400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77327" y="1143000"/>
            <a:ext cx="6629400" cy="1012879"/>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Gandakan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melebihi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kebiasaan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284202"/>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10570" y="5036403"/>
            <a:ext cx="8915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SAW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beriktikaf</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10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terakhir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Ramadhan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Carilah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Qadar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10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terakhir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Ramadhan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p:txBody>
      </p:sp>
      <p:sp>
        <p:nvSpPr>
          <p:cNvPr id="6" name="5-Point Star 5"/>
          <p:cNvSpPr/>
          <p:nvPr/>
        </p:nvSpPr>
        <p:spPr>
          <a:xfrm>
            <a:off x="381000" y="1261781"/>
            <a:ext cx="799110" cy="775316"/>
          </a:xfrm>
          <a:prstGeom prst="star5">
            <a:avLst/>
          </a:prstGeom>
          <a:ln>
            <a:solidFill>
              <a:srgbClr val="00B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MY"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ounded Rectangle 6"/>
          <p:cNvSpPr/>
          <p:nvPr/>
        </p:nvSpPr>
        <p:spPr>
          <a:xfrm>
            <a:off x="2361934" y="2339921"/>
            <a:ext cx="6629400" cy="1012879"/>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malam-malam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masjid/</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surau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rumah</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8" name="Curved Right Arrow 7"/>
          <p:cNvSpPr/>
          <p:nvPr/>
        </p:nvSpPr>
        <p:spPr>
          <a:xfrm rot="20257768">
            <a:off x="1834099" y="2118201"/>
            <a:ext cx="745477" cy="996288"/>
          </a:xfrm>
          <a:prstGeom prst="curv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solidFill>
                <a:schemeClr val="tx1"/>
              </a:solidFill>
            </a:endParaRPr>
          </a:p>
        </p:txBody>
      </p:sp>
      <p:sp>
        <p:nvSpPr>
          <p:cNvPr id="9" name="Rectangle 8"/>
          <p:cNvSpPr/>
          <p:nvPr/>
        </p:nvSpPr>
        <p:spPr>
          <a:xfrm>
            <a:off x="268655" y="3535740"/>
            <a:ext cx="8646745" cy="1200329"/>
          </a:xfrm>
          <a:prstGeom prst="rect">
            <a:avLst/>
          </a:prstGeom>
          <a:solidFill>
            <a:srgbClr val="002060">
              <a:alpha val="31000"/>
            </a:srgbClr>
          </a:solidFill>
        </p:spPr>
        <p:txBody>
          <a:bodyPr wrap="square">
            <a:spAutoFit/>
          </a:bodyPr>
          <a:lstStyle/>
          <a:p>
            <a:pPr algn="ctr" rtl="1"/>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كان رسولُ اللهِ صلَّى اللهُ </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 وَسَلَّمْ يُجَاوِرُ فِي الْعَشْرِ الأَوَاخِرِ مِنْ رَمَضَانِ، وَيَقُوْلُ </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 تَحَرَّوْا </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لَيْلَةَ الْقَدْرِ فِيْ الْعَشْرِ الأوَاخرِ مِنْ رَمَضَانَ </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3400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77327" y="1371600"/>
            <a:ext cx="6629400" cy="1012879"/>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perhatian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aktiviti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279737"/>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5-Point Star 4"/>
          <p:cNvSpPr/>
          <p:nvPr/>
        </p:nvSpPr>
        <p:spPr>
          <a:xfrm>
            <a:off x="381000" y="1490381"/>
            <a:ext cx="799110" cy="775316"/>
          </a:xfrm>
          <a:prstGeom prst="star5">
            <a:avLst/>
          </a:prstGeom>
          <a:ln>
            <a:solidFill>
              <a:srgbClr val="00B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MY"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ounded Rectangle 5"/>
          <p:cNvSpPr/>
          <p:nvPr/>
        </p:nvSpPr>
        <p:spPr>
          <a:xfrm>
            <a:off x="2361934" y="2568521"/>
            <a:ext cx="6629400" cy="1012879"/>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terlalu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sibukkan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persiapan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menyambut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Aidil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Fitri</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7" name="Curved Right Arrow 6"/>
          <p:cNvSpPr/>
          <p:nvPr/>
        </p:nvSpPr>
        <p:spPr>
          <a:xfrm rot="20257768">
            <a:off x="1834099" y="2346801"/>
            <a:ext cx="745477" cy="996288"/>
          </a:xfrm>
          <a:prstGeom prst="curv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solidFill>
                <a:schemeClr val="tx1"/>
              </a:solidFill>
            </a:endParaRPr>
          </a:p>
        </p:txBody>
      </p:sp>
      <p:sp>
        <p:nvSpPr>
          <p:cNvPr id="8" name="Rounded Rectangle 7"/>
          <p:cNvSpPr/>
          <p:nvPr/>
        </p:nvSpPr>
        <p:spPr>
          <a:xfrm>
            <a:off x="1371600" y="4397321"/>
            <a:ext cx="6629400" cy="1470079"/>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 </a:t>
            </a:r>
          </a:p>
          <a:p>
            <a:pP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belum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temui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hadapan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4034000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360402"/>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276600" y="3996804"/>
            <a:ext cx="5687888" cy="255639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Iftar secara bersederhana, solat fardhu berjemaah, menekuni solat tarawih, Qiamullail</a:t>
            </a:r>
          </a:p>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Baca Al Quran, beriktikaf, bersahur, bersedekah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971797" y="1219200"/>
            <a:ext cx="7543800"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Lipat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gandakan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malam-malam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terakhir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5"/>
          <p:cNvSpPr/>
          <p:nvPr/>
        </p:nvSpPr>
        <p:spPr>
          <a:xfrm>
            <a:off x="151083" y="2535498"/>
            <a:ext cx="5687888" cy="1143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Rebut pakej-pakej ibadah Ramadhan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Isosceles Triangle 6"/>
          <p:cNvSpPr/>
          <p:nvPr/>
        </p:nvSpPr>
        <p:spPr>
          <a:xfrm rot="5400000">
            <a:off x="2939841" y="3688308"/>
            <a:ext cx="685800" cy="616992"/>
          </a:xfrm>
          <a:prstGeom prst="triangl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403400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Muzammil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554540"/>
            <a:ext cx="8721171"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الْمُزَّمِّلُ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قُمِ اللَّيْلَ إِلَّا قَلِيلًا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نِّصْفَهُ أَوِ انقُصْ مِنْهُ قَلِيلًا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أَوْ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زِدْ عَلَيْهِ وَرَتِّلِ الْقُرْآنَ تَرْتِيلًا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18753" y="4343400"/>
            <a:ext cx="89154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1"/>
            <a:r>
              <a:rPr lang="ar-SA" sz="2400" i="1" dirty="0" smtClean="0"/>
              <a:t>"</a:t>
            </a:r>
            <a:r>
              <a:rPr lang="ms-MY" sz="2400" i="1" dirty="0"/>
              <a:t>“Wahai orang yang berselimut!. Bangunlah sembahyang </a:t>
            </a:r>
            <a:r>
              <a:rPr lang="ms-MY" sz="2400" i="1" dirty="0" err="1"/>
              <a:t>Tahajjud</a:t>
            </a:r>
            <a:r>
              <a:rPr lang="ms-MY" sz="2400" i="1" dirty="0"/>
              <a:t> pada waktu malam, selain dari sedikit masa (yang tak dapat tidak untuk berehat), Iaitu separuh dari waktu malam atau kurangkan sedikit dari separuh itu, ataupun lebihkan (sedikit) daripadanya dan bacalah Al-Quran dengan "</a:t>
            </a:r>
            <a:r>
              <a:rPr lang="ms-MY" sz="2400" i="1" dirty="0" err="1"/>
              <a:t>Tartil</a:t>
            </a:r>
            <a:r>
              <a:rPr lang="ms-MY" sz="2400" i="1" dirty="0"/>
              <a:t>". </a:t>
            </a:r>
            <a:r>
              <a:rPr lang="ar-SA" sz="2400" i="1" dirty="0" smtClean="0"/>
              <a:t>"</a:t>
            </a:r>
            <a:r>
              <a:rPr lang="ms-MY" sz="2400" i="1" dirty="0" smtClean="0"/>
              <a:t>.</a:t>
            </a:r>
            <a:endParaRPr lang="en-MY" sz="2400" dirty="0"/>
          </a:p>
        </p:txBody>
      </p:sp>
    </p:spTree>
    <p:extLst>
      <p:ext uri="{BB962C8B-B14F-4D97-AF65-F5344CB8AC3E}">
        <p14:creationId xmlns:p14="http://schemas.microsoft.com/office/powerpoint/2010/main" val="403400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95536" y="4790182"/>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804810" y="327293"/>
            <a:ext cx="7500990" cy="523220"/>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807865"/>
            <a:ext cx="9144000" cy="2215991"/>
          </a:xfrm>
          <a:prstGeom prst="rect">
            <a:avLst/>
          </a:prstGeom>
          <a:solidFill>
            <a:schemeClr val="bg2">
              <a:lumMod val="75000"/>
              <a:alpha val="34000"/>
            </a:schemeClr>
          </a:solid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3400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4576" y="1255216"/>
            <a:ext cx="8388424" cy="4154984"/>
          </a:xfrm>
          <a:prstGeom prst="rect">
            <a:avLst/>
          </a:prstGeom>
          <a:solidFill>
            <a:schemeClr val="accent5">
              <a:lumMod val="20000"/>
              <a:lumOff val="80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3400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895168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2810673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14400" y="391180"/>
            <a:ext cx="7358018"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95552"/>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5536" y="45492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34000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304800"/>
            <a:ext cx="8477280" cy="646331"/>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95536" y="4233208"/>
            <a:ext cx="8367464" cy="1938992"/>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403400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152400"/>
            <a:ext cx="7653390" cy="954107"/>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1781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5536" y="4185047"/>
            <a:ext cx="8367464" cy="1569660"/>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ar-SA"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304800"/>
            <a:ext cx="7653390"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42635"/>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4426803"/>
            <a:ext cx="8367464" cy="830997"/>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d</a:t>
            </a:r>
            <a:r>
              <a:rPr lang="sv-SE"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 </a:t>
            </a:r>
            <a:r>
              <a:rPr lang="sv-SE"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taatlah kepadanya supaya kamu berjaya.</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2706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4007425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22110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70019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Dhukan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912203"/>
            <a:ext cx="8721171" cy="830997"/>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إِنَّا أَنزَلْنَاهُ فِي لَيْلَةٍ مُّبَارَكَةٍ ۚ إِنَّا كُنَّا مُنذِرِينَ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18753" y="4343400"/>
            <a:ext cx="8915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err="1" smtClean="0"/>
              <a:t>Sesungguhnya</a:t>
            </a:r>
            <a:r>
              <a:rPr lang="en-US" sz="2400" dirty="0" smtClean="0"/>
              <a:t> </a:t>
            </a:r>
            <a:r>
              <a:rPr lang="en-US" sz="2400" dirty="0"/>
              <a:t>Kami </a:t>
            </a:r>
            <a:r>
              <a:rPr lang="en-US" sz="2400" dirty="0" err="1"/>
              <a:t>telah</a:t>
            </a:r>
            <a:r>
              <a:rPr lang="en-US" sz="2400" dirty="0"/>
              <a:t> </a:t>
            </a:r>
            <a:r>
              <a:rPr lang="en-US" sz="2400" dirty="0" err="1"/>
              <a:t>menurunkan</a:t>
            </a:r>
            <a:r>
              <a:rPr lang="en-US" sz="2400" dirty="0"/>
              <a:t> Al-Qur'an </a:t>
            </a:r>
            <a:r>
              <a:rPr lang="en-US" sz="2400" dirty="0" err="1"/>
              <a:t>itu</a:t>
            </a:r>
            <a:r>
              <a:rPr lang="en-US" sz="2400" dirty="0"/>
              <a:t> </a:t>
            </a:r>
            <a:r>
              <a:rPr lang="en-US" sz="2400" dirty="0" err="1"/>
              <a:t>pada</a:t>
            </a:r>
            <a:r>
              <a:rPr lang="en-US" sz="2400" dirty="0"/>
              <a:t> </a:t>
            </a:r>
            <a:r>
              <a:rPr lang="en-US" sz="2400" dirty="0" err="1"/>
              <a:t>malam</a:t>
            </a:r>
            <a:r>
              <a:rPr lang="en-US" sz="2400" dirty="0"/>
              <a:t> yang </a:t>
            </a:r>
            <a:r>
              <a:rPr lang="en-US" sz="2400" dirty="0" err="1"/>
              <a:t>berkat</a:t>
            </a:r>
            <a:r>
              <a:rPr lang="en-US" sz="2400" dirty="0"/>
              <a:t>; </a:t>
            </a:r>
            <a:r>
              <a:rPr lang="en-US" sz="2400" dirty="0" err="1"/>
              <a:t>kerana</a:t>
            </a:r>
            <a:r>
              <a:rPr lang="en-US" sz="2400" dirty="0"/>
              <a:t> </a:t>
            </a:r>
            <a:r>
              <a:rPr lang="en-US" sz="2400" dirty="0" err="1"/>
              <a:t>sesungguhnya</a:t>
            </a:r>
            <a:r>
              <a:rPr lang="en-US" sz="2400" dirty="0"/>
              <a:t> Kami </a:t>
            </a:r>
            <a:r>
              <a:rPr lang="en-US" sz="2400" dirty="0" err="1"/>
              <a:t>sentiasa</a:t>
            </a:r>
            <a:r>
              <a:rPr lang="en-US" sz="2400" dirty="0"/>
              <a:t> </a:t>
            </a:r>
            <a:r>
              <a:rPr lang="en-US" sz="2400" dirty="0" err="1"/>
              <a:t>memberi</a:t>
            </a:r>
            <a:r>
              <a:rPr lang="en-US" sz="2400" dirty="0"/>
              <a:t> </a:t>
            </a:r>
            <a:r>
              <a:rPr lang="en-US" sz="2400" dirty="0" err="1"/>
              <a:t>peringatan</a:t>
            </a:r>
            <a:r>
              <a:rPr lang="en-US" sz="2400" dirty="0"/>
              <a:t> </a:t>
            </a:r>
            <a:r>
              <a:rPr lang="en-US" sz="2400" dirty="0" err="1"/>
              <a:t>dan</a:t>
            </a:r>
            <a:r>
              <a:rPr lang="en-US" sz="2400" dirty="0"/>
              <a:t> </a:t>
            </a:r>
            <a:r>
              <a:rPr lang="en-US" sz="2400" dirty="0" err="1"/>
              <a:t>amaran</a:t>
            </a:r>
            <a:r>
              <a:rPr lang="en-US" sz="2400" dirty="0" smtClean="0"/>
              <a:t>. </a:t>
            </a:r>
            <a:r>
              <a:rPr lang="ms-MY" sz="2400" i="1" dirty="0" smtClean="0"/>
              <a:t>bacalah </a:t>
            </a:r>
            <a:r>
              <a:rPr lang="ms-MY" sz="2400" i="1" dirty="0"/>
              <a:t>Al-Quran dengan "</a:t>
            </a:r>
            <a:r>
              <a:rPr lang="ms-MY" sz="2400" i="1" dirty="0" err="1"/>
              <a:t>Tartil</a:t>
            </a:r>
            <a:r>
              <a:rPr lang="ms-MY" sz="2400" i="1" dirty="0" smtClean="0"/>
              <a:t>".</a:t>
            </a:r>
            <a:endParaRPr lang="en-MY" sz="2400" dirty="0"/>
          </a:p>
        </p:txBody>
      </p:sp>
    </p:spTree>
    <p:extLst>
      <p:ext uri="{BB962C8B-B14F-4D97-AF65-F5344CB8AC3E}">
        <p14:creationId xmlns:p14="http://schemas.microsoft.com/office/powerpoint/2010/main" val="4034000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18986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82942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25261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61444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145553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72459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477601"/>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795507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931744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150288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95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62254"/>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مُـحَمَّدًا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381000"/>
            <a:ext cx="7500990" cy="553998"/>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120515"/>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3400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762000"/>
            <a:ext cx="9144000" cy="5555367"/>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08</a:t>
            </a:r>
            <a:r>
              <a:rPr lang="en-MY" sz="1600" b="1" dirty="0" smtClean="0">
                <a:solidFill>
                  <a:prstClr val="black"/>
                </a:solidFill>
                <a:effectLst>
                  <a:outerShdw blurRad="38100" dist="38100" dir="2700000" algn="tl">
                    <a:srgbClr val="000000">
                      <a:alpha val="43137"/>
                    </a:srgbClr>
                  </a:outerShdw>
                </a:effectLst>
                <a:cs typeface="Arial" charset="0"/>
              </a:rPr>
              <a:t>/06/2018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MENGGANDAKAN IBADAH DI PENGHUJUNG RAMADHAN</a:t>
            </a:r>
          </a:p>
          <a:p>
            <a:pPr algn="ctr">
              <a:defRPr/>
            </a:pP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FENOMENA </a:t>
            </a:r>
            <a:r>
              <a:rPr lang="en-MY" b="1" dirty="0">
                <a:solidFill>
                  <a:prstClr val="black"/>
                </a:solidFill>
                <a:effectLst>
                  <a:outerShdw blurRad="38100" dist="38100" dir="2700000" algn="tl">
                    <a:srgbClr val="000000">
                      <a:alpha val="43137"/>
                    </a:srgbClr>
                  </a:outerShdw>
                </a:effectLst>
                <a:cs typeface="Arial" charset="0"/>
              </a:rPr>
              <a:t>POSITIF DI PENGHUJUNG RAMADHAN IALAH SAYU KERANA RAMADHAN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KAYA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GANJARAN AKAN PERGI DAN BIMBANG KERANA MASJID DAN SURAU AKAN LENGAN DI SAMPING PENUH HARAPAN RAMADHAN AKAN MENINGGALKAN KESAN BAIK DAN MEMANTAPKAN IMAN DAN AMAL SOLIH</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DI </a:t>
            </a:r>
            <a:r>
              <a:rPr lang="en-MY" b="1" dirty="0">
                <a:solidFill>
                  <a:prstClr val="black"/>
                </a:solidFill>
                <a:effectLst>
                  <a:outerShdw blurRad="38100" dist="38100" dir="2700000" algn="tl">
                    <a:srgbClr val="000000">
                      <a:alpha val="43137"/>
                    </a:srgbClr>
                  </a:outerShdw>
                </a:effectLst>
                <a:cs typeface="Arial" charset="0"/>
              </a:rPr>
              <a:t>HUJUNG RAMADHAN INI PERLU </a:t>
            </a:r>
            <a:r>
              <a:rPr lang="en-MY" b="1" dirty="0" smtClean="0">
                <a:solidFill>
                  <a:prstClr val="black"/>
                </a:solidFill>
                <a:effectLst>
                  <a:outerShdw blurRad="38100" dist="38100" dir="2700000" algn="tl">
                    <a:srgbClr val="000000">
                      <a:alpha val="43137"/>
                    </a:srgbClr>
                  </a:outerShdw>
                </a:effectLst>
                <a:cs typeface="Arial" charset="0"/>
              </a:rPr>
              <a:t>DI SAMBUT </a:t>
            </a:r>
            <a:r>
              <a:rPr lang="en-MY" b="1" dirty="0">
                <a:solidFill>
                  <a:prstClr val="black"/>
                </a:solidFill>
                <a:effectLst>
                  <a:outerShdw blurRad="38100" dist="38100" dir="2700000" algn="tl">
                    <a:srgbClr val="000000">
                      <a:alpha val="43137"/>
                    </a:srgbClr>
                  </a:outerShdw>
                </a:effectLst>
                <a:cs typeface="Arial" charset="0"/>
              </a:rPr>
              <a:t>ANUGERAH </a:t>
            </a:r>
            <a:r>
              <a:rPr lang="en-MY" b="1" dirty="0" smtClean="0">
                <a:solidFill>
                  <a:prstClr val="black"/>
                </a:solidFill>
                <a:effectLst>
                  <a:outerShdw blurRad="38100" dist="38100" dir="2700000" algn="tl">
                    <a:srgbClr val="000000">
                      <a:alpha val="43137"/>
                    </a:srgbClr>
                  </a:outerShdw>
                </a:effectLst>
                <a:cs typeface="Arial" charset="0"/>
              </a:rPr>
              <a:t>LAILATUL QADR </a:t>
            </a:r>
            <a:r>
              <a:rPr lang="en-MY" b="1" dirty="0">
                <a:solidFill>
                  <a:prstClr val="black"/>
                </a:solidFill>
                <a:effectLst>
                  <a:outerShdw blurRad="38100" dist="38100" dir="2700000" algn="tl">
                    <a:srgbClr val="000000">
                      <a:alpha val="43137"/>
                    </a:srgbClr>
                  </a:outerShdw>
                </a:effectLst>
                <a:cs typeface="Arial" charset="0"/>
              </a:rPr>
              <a:t>DENGAN PENGISIAN AMALAN </a:t>
            </a:r>
            <a:r>
              <a:rPr lang="en-MY" b="1" dirty="0" smtClean="0">
                <a:solidFill>
                  <a:prstClr val="black"/>
                </a:solidFill>
                <a:effectLst>
                  <a:outerShdw blurRad="38100" dist="38100" dir="2700000" algn="tl">
                    <a:srgbClr val="000000">
                      <a:alpha val="43137"/>
                    </a:srgbClr>
                  </a:outerShdw>
                </a:effectLst>
                <a:cs typeface="Arial" charset="0"/>
              </a:rPr>
              <a:t>MALAM, DENGAN </a:t>
            </a:r>
            <a:r>
              <a:rPr lang="en-MY" b="1" dirty="0">
                <a:solidFill>
                  <a:prstClr val="black"/>
                </a:solidFill>
                <a:effectLst>
                  <a:outerShdw blurRad="38100" dist="38100" dir="2700000" algn="tl">
                    <a:srgbClr val="000000">
                      <a:alpha val="43137"/>
                    </a:srgbClr>
                  </a:outerShdw>
                </a:effectLst>
                <a:cs typeface="Arial" charset="0"/>
              </a:rPr>
              <a:t>PENUH RASA PENGABDIAN DAN KESYUKURAN</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CONTOHI </a:t>
            </a:r>
            <a:r>
              <a:rPr lang="en-MY" b="1" dirty="0">
                <a:solidFill>
                  <a:prstClr val="black"/>
                </a:solidFill>
                <a:effectLst>
                  <a:outerShdw blurRad="38100" dist="38100" dir="2700000" algn="tl">
                    <a:srgbClr val="000000">
                      <a:alpha val="43137"/>
                    </a:srgbClr>
                  </a:outerShdw>
                </a:effectLst>
                <a:cs typeface="Arial" charset="0"/>
              </a:rPr>
              <a:t>RASULULLAH </a:t>
            </a:r>
            <a:r>
              <a:rPr lang="en-MY" b="1" dirty="0" smtClean="0">
                <a:solidFill>
                  <a:prstClr val="black"/>
                </a:solidFill>
                <a:effectLst>
                  <a:outerShdw blurRad="38100" dist="38100" dir="2700000" algn="tl">
                    <a:srgbClr val="000000">
                      <a:alpha val="43137"/>
                    </a:srgbClr>
                  </a:outerShdw>
                </a:effectLst>
                <a:cs typeface="Arial" charset="0"/>
              </a:rPr>
              <a:t>SAW IAITU </a:t>
            </a:r>
            <a:r>
              <a:rPr lang="en-MY" b="1" dirty="0">
                <a:solidFill>
                  <a:prstClr val="black"/>
                </a:solidFill>
                <a:effectLst>
                  <a:outerShdw blurRad="38100" dist="38100" dir="2700000" algn="tl">
                    <a:srgbClr val="000000">
                      <a:alpha val="43137"/>
                    </a:srgbClr>
                  </a:outerShdw>
                </a:effectLst>
                <a:cs typeface="Arial" charset="0"/>
              </a:rPr>
              <a:t>APABILA MENJELANG 10 AKHIR RAMADHAN DIISI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IBADAT MALAM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BERSUNGGUH-SUNGGUH BERSAMA AHLI KELUARGA</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PANDUAN </a:t>
            </a:r>
            <a:r>
              <a:rPr lang="en-MY" b="1" dirty="0">
                <a:solidFill>
                  <a:prstClr val="black"/>
                </a:solidFill>
                <a:effectLst>
                  <a:outerShdw blurRad="38100" dist="38100" dir="2700000" algn="tl">
                    <a:srgbClr val="000000">
                      <a:alpha val="43137"/>
                    </a:srgbClr>
                  </a:outerShdw>
                </a:effectLst>
                <a:cs typeface="Arial" charset="0"/>
              </a:rPr>
              <a:t>AMALAN DI PENGHUJUNG RAMADHAN:    </a:t>
            </a:r>
            <a:endParaRPr lang="en-MY"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  MENEKUNI </a:t>
            </a:r>
            <a:r>
              <a:rPr lang="en-MY" b="1" dirty="0">
                <a:solidFill>
                  <a:prstClr val="black"/>
                </a:solidFill>
                <a:effectLst>
                  <a:outerShdw blurRad="38100" dist="38100" dir="2700000" algn="tl">
                    <a:srgbClr val="000000">
                      <a:alpha val="43137"/>
                    </a:srgbClr>
                  </a:outerShdw>
                </a:effectLst>
                <a:cs typeface="Arial" charset="0"/>
              </a:rPr>
              <a:t>IBADAT DAN MEMOHON KEAMPUNAN.   </a:t>
            </a:r>
            <a:endParaRPr lang="en-MY"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ii. MENGGANDA </a:t>
            </a:r>
            <a:r>
              <a:rPr lang="en-MY" b="1" dirty="0">
                <a:solidFill>
                  <a:prstClr val="black"/>
                </a:solidFill>
                <a:effectLst>
                  <a:outerShdw blurRad="38100" dist="38100" dir="2700000" algn="tl">
                    <a:srgbClr val="000000">
                      <a:alpha val="43137"/>
                    </a:srgbClr>
                  </a:outerShdw>
                </a:effectLst>
                <a:cs typeface="Arial" charset="0"/>
              </a:rPr>
              <a:t>DAN MEMPERBANYAKKAN IBADAT.  </a:t>
            </a:r>
            <a:endParaRPr lang="en-MY"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err="1" smtClean="0">
                <a:solidFill>
                  <a:prstClr val="black"/>
                </a:solidFill>
                <a:effectLst>
                  <a:outerShdw blurRad="38100" dist="38100" dir="2700000" algn="tl">
                    <a:srgbClr val="000000">
                      <a:alpha val="43137"/>
                    </a:srgbClr>
                  </a:outerShdw>
                </a:effectLst>
                <a:cs typeface="Arial" charset="0"/>
              </a:rPr>
              <a:t>iii.MENUNAIKAN</a:t>
            </a:r>
            <a:r>
              <a:rPr lang="en-MY" b="1" dirty="0" smtClean="0">
                <a:solidFill>
                  <a:prstClr val="black"/>
                </a:solidFill>
                <a:effectLst>
                  <a:outerShdw blurRad="38100" dist="38100" dir="2700000" algn="tl">
                    <a:srgbClr val="000000">
                      <a:alpha val="43137"/>
                    </a:srgbClr>
                  </a:outerShdw>
                </a:effectLst>
                <a:cs typeface="Arial" charset="0"/>
              </a:rPr>
              <a:t> </a:t>
            </a:r>
            <a:r>
              <a:rPr lang="en-MY" b="1" dirty="0">
                <a:solidFill>
                  <a:prstClr val="black"/>
                </a:solidFill>
                <a:effectLst>
                  <a:outerShdw blurRad="38100" dist="38100" dir="2700000" algn="tl">
                    <a:srgbClr val="000000">
                      <a:alpha val="43137"/>
                    </a:srgbClr>
                  </a:outerShdw>
                </a:effectLst>
                <a:cs typeface="Arial" charset="0"/>
              </a:rPr>
              <a:t>UMRAH. </a:t>
            </a:r>
            <a:endParaRPr lang="en-MY"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iv</a:t>
            </a:r>
            <a:r>
              <a:rPr lang="en-MY" b="1" dirty="0">
                <a:solidFill>
                  <a:prstClr val="black"/>
                </a:solidFill>
                <a:effectLst>
                  <a:outerShdw blurRad="38100" dist="38100" dir="2700000" algn="tl">
                    <a:srgbClr val="000000">
                      <a:alpha val="43137"/>
                    </a:srgbClr>
                  </a:outerShdw>
                </a:effectLst>
                <a:cs typeface="Arial" charset="0"/>
              </a:rPr>
              <a:t>. TIDAK MEMBERJ MASA BERLEBIHAN UNTUK PERSEDIAAN</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18286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1600200"/>
            <a:ext cx="8763000" cy="1446550"/>
          </a:xfrm>
          <a:prstGeom prst="rect">
            <a:avLst/>
          </a:prstGeom>
          <a:solidFill>
            <a:srgbClr val="002060">
              <a:alpha val="27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وَسَلِّـمْ عَلَى سَيِّدِنَا مـُحَمَّدِ،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وَاَصْحَابِهِ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09842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52400" y="152400"/>
            <a:ext cx="8892480" cy="954107"/>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3400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304800"/>
            <a:ext cx="7500990" cy="584775"/>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4057471"/>
            <a:ext cx="86419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sungguh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912203"/>
            <a:ext cx="9144000" cy="830997"/>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اتَّـقُوْا اللهَ أُوْصِيْكُمْ وَإِيَّايَ بِتَقْوَى اللهِ، فَقَدْ فَازَ الـمُتَّـقُوْنَ.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3400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360402"/>
            <a:ext cx="7757120"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Tawaran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Penghujung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505200" y="2590800"/>
            <a:ext cx="5334000" cy="1031669"/>
          </a:xfrm>
          <a:prstGeom prst="roundRect">
            <a:avLst>
              <a:gd name="adj" fmla="val 11364"/>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pt-BR"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 dan surau </a:t>
            </a:r>
          </a:p>
          <a:p>
            <a:pPr algn="ctr">
              <a:defRPr/>
            </a:pPr>
            <a:r>
              <a:rPr lang="pt-BR"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 kembali lengan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505200" y="1371600"/>
            <a:ext cx="5334000" cy="1051520"/>
          </a:xfrm>
          <a:prstGeom prst="roundRect">
            <a:avLst>
              <a:gd name="adj" fmla="val 11364"/>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Perasaan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sayu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berlalu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650863" y="1240578"/>
            <a:ext cx="2415799" cy="143252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Pencinta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Right Arrow 6"/>
          <p:cNvSpPr/>
          <p:nvPr/>
        </p:nvSpPr>
        <p:spPr>
          <a:xfrm rot="20083607">
            <a:off x="3585069" y="2213264"/>
            <a:ext cx="550093" cy="854441"/>
          </a:xfrm>
          <a:prstGeom prst="curvedRightArrow">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MY">
              <a:solidFill>
                <a:schemeClr val="tx1"/>
              </a:solidFill>
            </a:endParaRPr>
          </a:p>
        </p:txBody>
      </p:sp>
      <p:sp>
        <p:nvSpPr>
          <p:cNvPr id="8" name="Rounded Rectangle 7"/>
          <p:cNvSpPr/>
          <p:nvPr/>
        </p:nvSpPr>
        <p:spPr>
          <a:xfrm>
            <a:off x="3505200" y="3886200"/>
            <a:ext cx="5334000" cy="1055448"/>
          </a:xfrm>
          <a:prstGeom prst="roundRect">
            <a:avLst>
              <a:gd name="adj" fmla="val 11364"/>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Merebut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pakej</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3505200" y="5181600"/>
            <a:ext cx="5334000" cy="1031669"/>
          </a:xfrm>
          <a:prstGeom prst="roundRect">
            <a:avLst>
              <a:gd name="adj" fmla="val 11364"/>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Anugerah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Lailatul</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Qadar</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Curved Right Arrow 9"/>
          <p:cNvSpPr/>
          <p:nvPr/>
        </p:nvSpPr>
        <p:spPr>
          <a:xfrm rot="20083607">
            <a:off x="3508870" y="4766459"/>
            <a:ext cx="550093" cy="854441"/>
          </a:xfrm>
          <a:prstGeom prst="curvedRightArrow">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403400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905000" y="76200"/>
            <a:ext cx="5638801" cy="1015663"/>
          </a:xfrm>
          <a:prstGeom prst="rect">
            <a:avLst/>
          </a:prstGeom>
          <a:noFill/>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Qadar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845518"/>
            <a:ext cx="8915400"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Kami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menurunkan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(Al-Qur'an)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ini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Laitatul-Qadar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Dan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jalannya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engkau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dapat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mengetahui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kebesaran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Lailatul-Qadar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Lailatul-Qadar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lebih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baik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seribu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turun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malaikat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Jibril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izin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Tuhan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kerana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membawa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segala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perkara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Sejahteralah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berkat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hingga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terbit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fajar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517073"/>
            <a:ext cx="9144000" cy="1938992"/>
          </a:xfrm>
          <a:prstGeom prst="rect">
            <a:avLst/>
          </a:prstGeom>
          <a:solidFill>
            <a:srgbClr val="002060">
              <a:alpha val="31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إِنَّا أَنزَلْنَاهُ فِي لَيْلَةِ الْقَدْرِ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وَمَا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أَدْرَاكَ مَا لَيْلَةُ الْقَدْرِ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لَيْلَةُ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الْقَدْرِ خَيْرٌ مِّنْ أَلْفِ شَهْرٍ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تَنَزَّلُ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الْمَلَائِكَةُ وَالرُّوحُ فِيهَا بِإِذْنِ رَبِّهِم مِّن كُلِّ أَمْرٍ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سَلَامٌ هِيَ حَتَّىٰ مَطْلَعِ الْفَجْرِ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34000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1573</Words>
  <Application>Microsoft Office PowerPoint</Application>
  <PresentationFormat>On-screen Show (4:3)</PresentationFormat>
  <Paragraphs>151</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6</cp:revision>
  <dcterms:created xsi:type="dcterms:W3CDTF">2018-05-30T00:49:57Z</dcterms:created>
  <dcterms:modified xsi:type="dcterms:W3CDTF">2018-06-07T08:47:02Z</dcterms:modified>
</cp:coreProperties>
</file>